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0" r:id="rId4"/>
    <p:sldId id="259" r:id="rId5"/>
    <p:sldId id="267" r:id="rId6"/>
    <p:sldId id="270" r:id="rId7"/>
    <p:sldId id="258" r:id="rId8"/>
    <p:sldId id="268" r:id="rId9"/>
    <p:sldId id="269" r:id="rId10"/>
    <p:sldId id="261" r:id="rId11"/>
    <p:sldId id="272" r:id="rId12"/>
    <p:sldId id="27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33D4A-26E5-43AC-BAA9-4B5532D63A8D}" v="1" dt="2024-11-20T12:30:46.342"/>
    <p1510:client id="{E0ECE4BF-3D91-576A-316E-56790AEB3C18}" v="7" dt="2024-11-19T17:33:11.085"/>
    <p1510:client id="{F47C5D9C-FFB7-C492-5366-EBB5A9E45E30}" v="18" dt="2024-11-19T17:32:22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34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0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7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0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0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9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1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4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3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0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větelná města a semafor">
            <a:extLst>
              <a:ext uri="{FF2B5EF4-FFF2-40B4-BE49-F238E27FC236}">
                <a16:creationId xmlns:a16="http://schemas.microsoft.com/office/drawing/2014/main" id="{B7FA77F8-493A-9CE4-D29B-61F1624C9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t="21" r="6250" b="625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11" name="Oval 10">
            <a:extLst>
              <a:ext uri="{FF2B5EF4-FFF2-40B4-BE49-F238E27FC236}">
                <a16:creationId xmlns:a16="http://schemas.microsoft.com/office/drawing/2014/main" id="{07F1F8E1-08C9-4C32-8CD0-F0DEB444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1197" y="1114197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28161" y="2211978"/>
            <a:ext cx="3535679" cy="1425728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Paříž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0" y="4249360"/>
            <a:ext cx="3048000" cy="8775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cs-CZ" dirty="0"/>
              <a:t>Lukáš Turek, Jan Ingr</a:t>
            </a:r>
          </a:p>
          <a:p>
            <a:pPr algn="ctr"/>
            <a:r>
              <a:rPr lang="cs-CZ" dirty="0"/>
              <a:t>Matěj Blaha</a:t>
            </a:r>
          </a:p>
          <a:p>
            <a:pPr algn="ctr"/>
            <a:endParaRPr lang="cs-CZ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stupenky do Disneylandu Paříž 2024 - Přeskočit frontu">
            <a:extLst>
              <a:ext uri="{FF2B5EF4-FFF2-40B4-BE49-F238E27FC236}">
                <a16:creationId xmlns:a16="http://schemas.microsoft.com/office/drawing/2014/main" id="{CD8DD7DA-8634-CEDB-92AE-39198DB3D2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9" r="4524" b="-1"/>
          <a:stretch/>
        </p:blipFill>
        <p:spPr>
          <a:xfrm>
            <a:off x="1" y="10"/>
            <a:ext cx="8624495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037D79-83D4-82DB-D402-7664203D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624" y="218988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5.6.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FDBD86-F72A-C8AE-FDB9-4D54FD984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226" y="2486393"/>
            <a:ext cx="3822189" cy="3742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cs-CZ" sz="2000" b="1" dirty="0"/>
              <a:t>Ráno </a:t>
            </a:r>
            <a:r>
              <a:rPr lang="cs-CZ" sz="2000" dirty="0"/>
              <a:t>- snídaně v hotelu </a:t>
            </a:r>
            <a:endParaRPr lang="cs-CZ" dirty="0"/>
          </a:p>
          <a:p>
            <a:pPr marL="0" indent="0" algn="ctr">
              <a:buNone/>
            </a:pPr>
            <a:r>
              <a:rPr lang="cs-CZ" sz="2000" dirty="0"/>
              <a:t>               - </a:t>
            </a:r>
            <a:r>
              <a:rPr lang="cs-CZ" sz="2000" dirty="0" err="1"/>
              <a:t>mhd</a:t>
            </a:r>
            <a:endParaRPr lang="cs-CZ" sz="2000" dirty="0"/>
          </a:p>
          <a:p>
            <a:pPr algn="ctr"/>
            <a:r>
              <a:rPr lang="cs-CZ" sz="2000" b="1" dirty="0"/>
              <a:t>Poledne </a:t>
            </a:r>
            <a:r>
              <a:rPr lang="cs-CZ" sz="2000" dirty="0"/>
              <a:t>– Disney </a:t>
            </a:r>
            <a:r>
              <a:rPr lang="cs-CZ" sz="2000" dirty="0" err="1"/>
              <a:t>land</a:t>
            </a:r>
            <a:r>
              <a:rPr lang="cs-CZ" sz="2000" dirty="0"/>
              <a:t> - zábavní park</a:t>
            </a:r>
            <a:r>
              <a:rPr lang="cs-CZ" sz="2000" i="1" dirty="0"/>
              <a:t> (vstup +-40 euro)</a:t>
            </a:r>
          </a:p>
          <a:p>
            <a:pPr marL="0" indent="0" algn="ctr">
              <a:buNone/>
            </a:pPr>
            <a:r>
              <a:rPr lang="cs-CZ" sz="2000" dirty="0"/>
              <a:t>                     - oběd v parku </a:t>
            </a:r>
          </a:p>
          <a:p>
            <a:pPr marL="457200" indent="-457200" algn="ctr"/>
            <a:r>
              <a:rPr lang="cs-CZ" sz="2000" b="1" dirty="0"/>
              <a:t>Zbytek dne </a:t>
            </a:r>
            <a:r>
              <a:rPr lang="cs-CZ" sz="2000" dirty="0"/>
              <a:t>- zpět na ubytování -</a:t>
            </a:r>
            <a:r>
              <a:rPr lang="cs-CZ" sz="2000" i="1" dirty="0"/>
              <a:t> (brzy odjezd na letiště)</a:t>
            </a:r>
          </a:p>
          <a:p>
            <a:pPr algn="ctr"/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05539357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9" y="-786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Oval 47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9E96DA-725D-9C6E-23ED-01BF82B9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2286000"/>
            <a:ext cx="3936275" cy="1351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Cestovní pojištění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E467BD-44E1-340B-1C9C-D570337E5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249360"/>
            <a:ext cx="3048000" cy="8775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 err="1"/>
              <a:t>Cestovní</a:t>
            </a:r>
            <a:r>
              <a:rPr lang="en-US" sz="1400" dirty="0"/>
              <a:t> </a:t>
            </a:r>
            <a:r>
              <a:rPr lang="en-US" sz="1400" dirty="0" err="1"/>
              <a:t>pojištění</a:t>
            </a:r>
            <a:r>
              <a:rPr lang="en-US" sz="1400" dirty="0"/>
              <a:t> </a:t>
            </a:r>
            <a:r>
              <a:rPr lang="en-US" sz="1400" dirty="0" err="1"/>
              <a:t>budeme</a:t>
            </a:r>
            <a:r>
              <a:rPr lang="en-US" sz="1400" dirty="0"/>
              <a:t> </a:t>
            </a:r>
            <a:r>
              <a:rPr lang="en-US" sz="1400" dirty="0" err="1"/>
              <a:t>mít</a:t>
            </a:r>
            <a:r>
              <a:rPr lang="en-US" sz="1400" dirty="0"/>
              <a:t> u </a:t>
            </a:r>
            <a:r>
              <a:rPr lang="en-US" sz="1400" dirty="0" err="1"/>
              <a:t>společnosti</a:t>
            </a:r>
            <a:r>
              <a:rPr lang="en-US" sz="1400" dirty="0"/>
              <a:t> AXA. </a:t>
            </a:r>
            <a:r>
              <a:rPr lang="en-US" sz="1400" dirty="0" err="1"/>
              <a:t>Celková</a:t>
            </a:r>
            <a:r>
              <a:rPr lang="en-US" sz="1400" dirty="0"/>
              <a:t> </a:t>
            </a:r>
            <a:r>
              <a:rPr lang="en-US" sz="1400" dirty="0" err="1"/>
              <a:t>cena</a:t>
            </a:r>
            <a:r>
              <a:rPr lang="en-US" sz="1400" dirty="0"/>
              <a:t> pro 3 </a:t>
            </a:r>
            <a:r>
              <a:rPr lang="en-US" sz="1400" dirty="0" err="1"/>
              <a:t>osoby</a:t>
            </a:r>
            <a:r>
              <a:rPr lang="en-US" sz="1400" dirty="0"/>
              <a:t> je 902Kč.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E1E11520-7B4D-00A3-47E8-1FEA9606F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047" y="0"/>
            <a:ext cx="412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4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73DAC-3190-0B79-C69C-9CD60A35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Součet nákladů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FF630E-57AF-F56E-2F1A-BC79C7C4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Letenky - 23392Kč</a:t>
            </a:r>
          </a:p>
          <a:p>
            <a:r>
              <a:rPr lang="cs-CZ" dirty="0">
                <a:solidFill>
                  <a:srgbClr val="FFFFFF"/>
                </a:solidFill>
                <a:latin typeface="Trade Gothic Next Light"/>
                <a:cs typeface="Arial"/>
              </a:rPr>
              <a:t>Jízdenky - 2330Kč</a:t>
            </a:r>
          </a:p>
          <a:p>
            <a:r>
              <a:rPr lang="cs-CZ" dirty="0">
                <a:solidFill>
                  <a:srgbClr val="FFFFFF"/>
                </a:solidFill>
                <a:latin typeface="Trade Gothic Next Light"/>
                <a:cs typeface="Arial"/>
              </a:rPr>
              <a:t>Ubytování - 14313Kč</a:t>
            </a:r>
          </a:p>
          <a:p>
            <a:r>
              <a:rPr lang="cs-CZ" dirty="0">
                <a:solidFill>
                  <a:srgbClr val="FFFFFF"/>
                </a:solidFill>
                <a:latin typeface="Trade Gothic Next Light"/>
                <a:cs typeface="Arial"/>
              </a:rPr>
              <a:t>Vstupy - 12804Kč</a:t>
            </a:r>
          </a:p>
          <a:p>
            <a:r>
              <a:rPr lang="cs-CZ" dirty="0">
                <a:solidFill>
                  <a:srgbClr val="FFFFFF"/>
                </a:solidFill>
                <a:latin typeface="Trade Gothic Next Light"/>
                <a:cs typeface="Arial"/>
              </a:rPr>
              <a:t>Jídlo - 9686Kč</a:t>
            </a:r>
          </a:p>
          <a:p>
            <a:r>
              <a:rPr lang="cs-CZ" dirty="0">
                <a:solidFill>
                  <a:srgbClr val="FFFFFF"/>
                </a:solidFill>
                <a:latin typeface="Trade Gothic Next Light"/>
                <a:cs typeface="Arial"/>
              </a:rPr>
              <a:t>Cestovní pojištění - 902Kč</a:t>
            </a:r>
          </a:p>
          <a:p>
            <a:r>
              <a:rPr lang="cs-CZ" dirty="0">
                <a:solidFill>
                  <a:srgbClr val="FFFFFF"/>
                </a:solidFill>
                <a:latin typeface="Trade Gothic Next Light"/>
                <a:cs typeface="Arial"/>
              </a:rPr>
              <a:t>CELKOVÁ ČÁSTKA JE POTOM 63227Kč</a:t>
            </a:r>
          </a:p>
          <a:p>
            <a:endParaRPr lang="cs-CZ" dirty="0">
              <a:solidFill>
                <a:srgbClr val="FFFFFF"/>
              </a:solidFill>
              <a:latin typeface="Trade Gothic Next Light"/>
              <a:cs typeface="Arial"/>
            </a:endParaRPr>
          </a:p>
          <a:p>
            <a:endParaRPr lang="cs-CZ" dirty="0">
              <a:solidFill>
                <a:srgbClr val="FFFFFF"/>
              </a:solidFill>
              <a:latin typeface="Trade Gothic Next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54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8">
            <a:extLst>
              <a:ext uri="{FF2B5EF4-FFF2-40B4-BE49-F238E27FC236}">
                <a16:creationId xmlns:a16="http://schemas.microsoft.com/office/drawing/2014/main" id="{5669F72C-E3FB-4C48-AEBD-AF7AC0D7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252126-D257-811A-C622-AC342A88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8" y="-1"/>
            <a:ext cx="4754984" cy="2506690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Letenky tam a zpět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3808F-44E0-52C2-A1DF-6F279580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680" y="762000"/>
            <a:ext cx="3897332" cy="381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 descr="Kiwi.com – Wikipedie">
            <a:extLst>
              <a:ext uri="{FF2B5EF4-FFF2-40B4-BE49-F238E27FC236}">
                <a16:creationId xmlns:a16="http://schemas.microsoft.com/office/drawing/2014/main" id="{CF974653-90C6-29F0-91A8-3DEE2542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646" y="5046264"/>
            <a:ext cx="2743200" cy="1362456"/>
          </a:xfrm>
          <a:prstGeom prst="rect">
            <a:avLst/>
          </a:prstGeom>
        </p:spPr>
      </p:pic>
      <p:pic>
        <p:nvPicPr>
          <p:cNvPr id="4" name="Obrázek 3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456BDB79-0EA3-6A3F-EDF2-7CE24642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62" y="-62459"/>
            <a:ext cx="4733229" cy="6858000"/>
          </a:xfrm>
          <a:prstGeom prst="rect">
            <a:avLst/>
          </a:prstGeom>
        </p:spPr>
      </p:pic>
      <p:pic>
        <p:nvPicPr>
          <p:cNvPr id="5" name="Obrázek 4" descr="Obsah obrázku text, snímek obrazovky, displej, číslo&#10;&#10;Popis se vygeneroval automaticky.">
            <a:extLst>
              <a:ext uri="{FF2B5EF4-FFF2-40B4-BE49-F238E27FC236}">
                <a16:creationId xmlns:a16="http://schemas.microsoft.com/office/drawing/2014/main" id="{4A7BEF7C-98A8-A834-C496-242866A96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94" y="1954992"/>
            <a:ext cx="5723901" cy="23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56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estavování v rohu">
            <a:extLst>
              <a:ext uri="{FF2B5EF4-FFF2-40B4-BE49-F238E27FC236}">
                <a16:creationId xmlns:a16="http://schemas.microsoft.com/office/drawing/2014/main" id="{6ED30CE0-AAD7-1183-85A4-53E89FF0EF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372" r="-2" b="5262"/>
          <a:stretch/>
        </p:blipFill>
        <p:spPr>
          <a:xfrm>
            <a:off x="20" y="28351"/>
            <a:ext cx="12191980" cy="68554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236E0B-ED30-AF27-5F65-1048C4B9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Ubytování pro 2 osoby</a:t>
            </a:r>
            <a:br>
              <a:rPr lang="cs-CZ" dirty="0">
                <a:solidFill>
                  <a:srgbClr val="FFFFFF"/>
                </a:solidFill>
              </a:rPr>
            </a:br>
            <a:br>
              <a:rPr lang="cs-CZ" dirty="0"/>
            </a:br>
            <a:r>
              <a:rPr lang="cs-CZ" dirty="0">
                <a:solidFill>
                  <a:srgbClr val="FFFFFF"/>
                </a:solidFill>
              </a:rPr>
              <a:t>Hotel ibis BUDGET PARIS DE MONTMARTRE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E52138-814C-F14F-2009-FF0D0078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55" y="2743200"/>
            <a:ext cx="7955077" cy="3352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Obrázek 5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2A0C627A-2418-8E8E-BFC7-9B6A334F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23" y="3615154"/>
            <a:ext cx="86010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4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Fotka „View of euros bank notes and coin. Bank notes of twenty, fifty ...">
            <a:extLst>
              <a:ext uri="{FF2B5EF4-FFF2-40B4-BE49-F238E27FC236}">
                <a16:creationId xmlns:a16="http://schemas.microsoft.com/office/drawing/2014/main" id="{984558F9-91D8-F14C-5FCC-FB7F3BCEAB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2226" b="3535"/>
          <a:stretch/>
        </p:blipFill>
        <p:spPr>
          <a:xfrm>
            <a:off x="20" y="2520"/>
            <a:ext cx="12191980" cy="68554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973C9A-1669-C72D-3047-D5DD1562A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MĚNA DANÉ ZEMĚ A KURZ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F1B777-D076-733A-B972-190C6168A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55" y="2743200"/>
            <a:ext cx="7955077" cy="3352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Měna ve Francii je euro.</a:t>
            </a:r>
          </a:p>
          <a:p>
            <a:r>
              <a:rPr lang="cs-CZ">
                <a:solidFill>
                  <a:srgbClr val="FFFFFF"/>
                </a:solidFill>
              </a:rPr>
              <a:t>Kurz CZK k euru je 1</a:t>
            </a:r>
            <a:r>
              <a:rPr lang="cs-CZ">
                <a:solidFill>
                  <a:srgbClr val="FFFFFF"/>
                </a:solidFill>
                <a:ea typeface="+mn-lt"/>
                <a:cs typeface="+mn-lt"/>
              </a:rPr>
              <a:t>€ = 25,34CZK</a:t>
            </a: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2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rodloužený víkend v Paříži? 3 dny krok za krokem">
            <a:extLst>
              <a:ext uri="{FF2B5EF4-FFF2-40B4-BE49-F238E27FC236}">
                <a16:creationId xmlns:a16="http://schemas.microsoft.com/office/drawing/2014/main" id="{D7B3093D-76DE-5376-1613-DDCD26B37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8" y="-366836"/>
            <a:ext cx="12195855" cy="76013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67873" y="-102624"/>
            <a:ext cx="9144000" cy="2387600"/>
          </a:xfrm>
        </p:spPr>
        <p:txBody>
          <a:bodyPr>
            <a:normAutofit/>
          </a:bodyPr>
          <a:lstStyle/>
          <a:p>
            <a:r>
              <a:rPr lang="cs-CZ" sz="7200" i="1" dirty="0">
                <a:latin typeface="Lucida Calligraphy"/>
              </a:rPr>
              <a:t>Plán výletu</a:t>
            </a:r>
          </a:p>
        </p:txBody>
      </p:sp>
    </p:spTree>
    <p:extLst>
      <p:ext uri="{BB962C8B-B14F-4D97-AF65-F5344CB8AC3E}">
        <p14:creationId xmlns:p14="http://schemas.microsoft.com/office/powerpoint/2010/main" val="13755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59EB3-1C87-269A-6B91-CBF8E917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04" y="-181141"/>
            <a:ext cx="5295015" cy="2063808"/>
          </a:xfrm>
        </p:spPr>
        <p:txBody>
          <a:bodyPr anchor="b">
            <a:normAutofit/>
          </a:bodyPr>
          <a:lstStyle/>
          <a:p>
            <a:r>
              <a:rPr lang="cs-CZ" sz="5400"/>
              <a:t>1.6.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6AAA0-FF12-C9E8-6F7E-71F0F7159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697" y="2187644"/>
            <a:ext cx="5295015" cy="326895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sz="1700" b="1" dirty="0"/>
              <a:t>Ráno</a:t>
            </a:r>
            <a:r>
              <a:rPr lang="cs-CZ" sz="1700" dirty="0"/>
              <a:t> - snídaně na hotelu </a:t>
            </a:r>
          </a:p>
          <a:p>
            <a:pPr marL="0" indent="0">
              <a:buNone/>
            </a:pPr>
            <a:r>
              <a:rPr lang="cs-CZ" sz="1700" dirty="0"/>
              <a:t>                - jízdenky </a:t>
            </a:r>
            <a:r>
              <a:rPr lang="cs-CZ" sz="1700" dirty="0" err="1"/>
              <a:t>mhd</a:t>
            </a:r>
            <a:r>
              <a:rPr lang="cs-CZ" sz="1700" dirty="0"/>
              <a:t> přes cestovní kancelář cestujlevne.cz před odletem, </a:t>
            </a:r>
            <a:r>
              <a:rPr lang="cs-CZ" sz="1500" dirty="0"/>
              <a:t>30,75/os. (92,25 euro)</a:t>
            </a:r>
          </a:p>
          <a:p>
            <a:pPr marL="457200" indent="-457200"/>
            <a:r>
              <a:rPr lang="cs-CZ" sz="1700" b="1" dirty="0"/>
              <a:t>Odpoledne</a:t>
            </a:r>
            <a:r>
              <a:rPr lang="cs-CZ" sz="1700" dirty="0"/>
              <a:t> – cesta k Eiffelově věži</a:t>
            </a:r>
            <a:r>
              <a:rPr lang="cs-CZ" sz="1500" dirty="0"/>
              <a:t> (27 euro za výstup(studentské slevy) </a:t>
            </a:r>
          </a:p>
          <a:p>
            <a:pPr marL="0" indent="0">
              <a:buNone/>
            </a:pPr>
            <a:r>
              <a:rPr lang="cs-CZ" sz="1700" dirty="0"/>
              <a:t>                                - samotná věž</a:t>
            </a:r>
          </a:p>
          <a:p>
            <a:r>
              <a:rPr lang="cs-CZ" sz="1700" b="1" dirty="0"/>
              <a:t>Večer</a:t>
            </a:r>
            <a:r>
              <a:rPr lang="cs-CZ" sz="1700" dirty="0"/>
              <a:t> - večeře v BISTROT DE LA TOUR EIFFEL (s výhledem na věž)</a:t>
            </a:r>
          </a:p>
          <a:p>
            <a:pPr marL="0" indent="0">
              <a:buNone/>
            </a:pPr>
            <a:r>
              <a:rPr lang="cs-CZ" sz="1700" dirty="0"/>
              <a:t>                -</a:t>
            </a:r>
            <a:r>
              <a:rPr lang="cs-CZ" sz="1500" dirty="0"/>
              <a:t> cena za osobu průměrně 25 euro </a:t>
            </a:r>
          </a:p>
          <a:p>
            <a:endParaRPr lang="cs-CZ" sz="1700"/>
          </a:p>
          <a:p>
            <a:pPr marL="457200" indent="-457200"/>
            <a:endParaRPr lang="cs-CZ" sz="1700"/>
          </a:p>
        </p:txBody>
      </p:sp>
      <p:pic>
        <p:nvPicPr>
          <p:cNvPr id="6" name="Obrázek 5" descr="Eiffelova věž – Wikipedie">
            <a:extLst>
              <a:ext uri="{FF2B5EF4-FFF2-40B4-BE49-F238E27FC236}">
                <a16:creationId xmlns:a16="http://schemas.microsoft.com/office/drawing/2014/main" id="{FDD5CB02-3D93-AF5F-4095-1D6DA5FA4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679" y="526359"/>
            <a:ext cx="1557623" cy="288448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51610E-05CA-8349-A34A-24ED4EFD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145" t="43741" r="22547" b="43600"/>
          <a:stretch/>
        </p:blipFill>
        <p:spPr>
          <a:xfrm>
            <a:off x="7700329" y="3821970"/>
            <a:ext cx="4359099" cy="932783"/>
          </a:xfrm>
          <a:prstGeom prst="rect">
            <a:avLst/>
          </a:prstGeom>
        </p:spPr>
      </p:pic>
      <p:pic>
        <p:nvPicPr>
          <p:cNvPr id="5" name="Obrázek 4" descr="Cestuj levně tam, kam tě srdce táhne – Cestujlevne.com">
            <a:extLst>
              <a:ext uri="{FF2B5EF4-FFF2-40B4-BE49-F238E27FC236}">
                <a16:creationId xmlns:a16="http://schemas.microsoft.com/office/drawing/2014/main" id="{E2E27B8A-613F-11CC-BD81-A6A374B2B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929" y="5607014"/>
            <a:ext cx="3473486" cy="5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2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AAB2D-BFFE-5F5F-3EEF-F78791C1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911" y="-1014871"/>
            <a:ext cx="6125964" cy="1906863"/>
          </a:xfrm>
        </p:spPr>
        <p:txBody>
          <a:bodyPr anchor="b">
            <a:normAutofit/>
          </a:bodyPr>
          <a:lstStyle/>
          <a:p>
            <a:r>
              <a:rPr lang="cs-CZ" dirty="0"/>
              <a:t>2.6.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096AE-AD69-31D9-562B-34F5CF57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24" y="805739"/>
            <a:ext cx="5200389" cy="440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1600" b="1" dirty="0"/>
              <a:t>Ráno </a:t>
            </a:r>
            <a:r>
              <a:rPr lang="cs-CZ" sz="1600" dirty="0"/>
              <a:t>- snídaně na hotelu</a:t>
            </a:r>
          </a:p>
          <a:p>
            <a:pPr marL="0" indent="0" algn="ctr">
              <a:buNone/>
            </a:pPr>
            <a:r>
              <a:rPr lang="cs-CZ" sz="1600" dirty="0"/>
              <a:t>               - </a:t>
            </a:r>
            <a:r>
              <a:rPr lang="cs-CZ" sz="1600" i="1" dirty="0"/>
              <a:t>autobus</a:t>
            </a:r>
          </a:p>
          <a:p>
            <a:pPr algn="ctr"/>
            <a:r>
              <a:rPr lang="cs-CZ" sz="1600" b="1" dirty="0"/>
              <a:t>Poledne</a:t>
            </a:r>
            <a:r>
              <a:rPr lang="cs-CZ" sz="1600" dirty="0"/>
              <a:t> - Vítězný oblouk - vítězství Napoleona v bitvě u Slavkova</a:t>
            </a:r>
          </a:p>
          <a:p>
            <a:pPr marL="0" indent="0" algn="ctr">
              <a:buNone/>
            </a:pPr>
            <a:r>
              <a:rPr lang="cs-CZ" sz="1600" dirty="0"/>
              <a:t>                      - </a:t>
            </a:r>
            <a:r>
              <a:rPr lang="cs-CZ" sz="1600" i="1" err="1"/>
              <a:t>vstup+střecha</a:t>
            </a:r>
            <a:r>
              <a:rPr lang="cs-CZ" sz="1600" i="1" dirty="0"/>
              <a:t>(400 kč/os.)</a:t>
            </a:r>
          </a:p>
          <a:p>
            <a:pPr marL="457200" indent="-457200" algn="ctr"/>
            <a:r>
              <a:rPr lang="cs-CZ" sz="1600" b="1" dirty="0"/>
              <a:t>Odpoledne</a:t>
            </a:r>
            <a:r>
              <a:rPr lang="cs-CZ" sz="1600" dirty="0"/>
              <a:t> - italská restaurace </a:t>
            </a:r>
            <a:r>
              <a:rPr lang="cs-CZ" sz="1600" err="1"/>
              <a:t>Vapiano</a:t>
            </a:r>
            <a:r>
              <a:rPr lang="cs-CZ" sz="1600" dirty="0"/>
              <a:t> </a:t>
            </a:r>
            <a:r>
              <a:rPr lang="cs-CZ" sz="1600" i="1" dirty="0"/>
              <a:t>(15 euro/os.) </a:t>
            </a:r>
          </a:p>
          <a:p>
            <a:pPr marL="0" indent="0" algn="ctr">
              <a:buNone/>
            </a:pPr>
            <a:r>
              <a:rPr lang="cs-CZ" sz="1600" dirty="0"/>
              <a:t>                               - </a:t>
            </a:r>
            <a:r>
              <a:rPr lang="cs-CZ" sz="1600" err="1"/>
              <a:t>námestí</a:t>
            </a:r>
            <a:r>
              <a:rPr lang="cs-CZ" sz="1600" dirty="0"/>
              <a:t> Place de la Concorde - největší </a:t>
            </a:r>
            <a:r>
              <a:rPr lang="cs-CZ" sz="1600" dirty="0">
                <a:ea typeface="+mn-lt"/>
                <a:cs typeface="+mn-lt"/>
              </a:rPr>
              <a:t>84 000 m</a:t>
            </a:r>
            <a:r>
              <a:rPr lang="cs-CZ" sz="1600" baseline="30000" dirty="0">
                <a:ea typeface="+mn-lt"/>
                <a:cs typeface="+mn-lt"/>
              </a:rPr>
              <a:t>2 (počest krále Ludvíka XV)</a:t>
            </a:r>
            <a:endParaRPr lang="cs-CZ" sz="1600" dirty="0">
              <a:ea typeface="+mn-lt"/>
              <a:cs typeface="+mn-lt"/>
            </a:endParaRPr>
          </a:p>
          <a:p>
            <a:pPr marL="457200" indent="-457200" algn="ctr"/>
            <a:r>
              <a:rPr lang="cs-CZ" sz="1600" b="1" baseline="30000" dirty="0">
                <a:ea typeface="+mn-lt"/>
                <a:cs typeface="+mn-lt"/>
              </a:rPr>
              <a:t>Večer </a:t>
            </a:r>
            <a:r>
              <a:rPr lang="cs-CZ" sz="1600" baseline="30000" dirty="0">
                <a:ea typeface="+mn-lt"/>
                <a:cs typeface="+mn-lt"/>
              </a:rPr>
              <a:t>- Centrum Francie + večeře v </a:t>
            </a:r>
            <a:r>
              <a:rPr lang="cs-CZ" sz="1600" baseline="30000" err="1">
                <a:ea typeface="+mn-lt"/>
                <a:cs typeface="+mn-lt"/>
              </a:rPr>
              <a:t>Bistrrot</a:t>
            </a:r>
            <a:r>
              <a:rPr lang="cs-CZ" sz="1600" baseline="30000" dirty="0">
                <a:ea typeface="+mn-lt"/>
                <a:cs typeface="+mn-lt"/>
              </a:rPr>
              <a:t> </a:t>
            </a:r>
            <a:r>
              <a:rPr lang="cs-CZ" sz="1600" baseline="30000" err="1">
                <a:ea typeface="+mn-lt"/>
                <a:cs typeface="+mn-lt"/>
              </a:rPr>
              <a:t>baguette</a:t>
            </a:r>
            <a:r>
              <a:rPr lang="cs-CZ" sz="1600" i="1" baseline="30000" dirty="0">
                <a:ea typeface="+mn-lt"/>
                <a:cs typeface="+mn-lt"/>
              </a:rPr>
              <a:t> (5 euro/os.)</a:t>
            </a:r>
            <a:endParaRPr lang="cs-CZ" sz="1600" i="1"/>
          </a:p>
          <a:p>
            <a:pPr marL="0" indent="0">
              <a:buNone/>
            </a:pPr>
            <a:r>
              <a:rPr lang="cs-CZ" sz="1400" dirty="0"/>
              <a:t>                               </a:t>
            </a:r>
          </a:p>
        </p:txBody>
      </p:sp>
      <p:pic>
        <p:nvPicPr>
          <p:cNvPr id="6" name="Obrázek 5" descr="Place de la Concorde - PRO TRAVEL CK, s.r.o.">
            <a:extLst>
              <a:ext uri="{FF2B5EF4-FFF2-40B4-BE49-F238E27FC236}">
                <a16:creationId xmlns:a16="http://schemas.microsoft.com/office/drawing/2014/main" id="{9C961551-79B2-21AC-0464-C807F918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9" r="11713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Obrázek 4" descr="Vítězný oblouk (Paříž) – Wikipedie">
            <a:extLst>
              <a:ext uri="{FF2B5EF4-FFF2-40B4-BE49-F238E27FC236}">
                <a16:creationId xmlns:a16="http://schemas.microsoft.com/office/drawing/2014/main" id="{35484F61-1E4C-8B44-3412-694EAA8EF3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09" r="1481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Obrázek 3" descr="Italian restaurant La Défense Vapiano pasta pizza salad at La Défense in  Paris">
            <a:extLst>
              <a:ext uri="{FF2B5EF4-FFF2-40B4-BE49-F238E27FC236}">
                <a16:creationId xmlns:a16="http://schemas.microsoft.com/office/drawing/2014/main" id="{14195B97-8527-1912-4B53-ECBE743467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57" r="-2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848116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76E74-7452-B752-3020-7D8EB23D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723" y="-863921"/>
            <a:ext cx="3816095" cy="1938076"/>
          </a:xfrm>
        </p:spPr>
        <p:txBody>
          <a:bodyPr>
            <a:normAutofit/>
          </a:bodyPr>
          <a:lstStyle/>
          <a:p>
            <a:r>
              <a:rPr lang="cs-CZ" dirty="0"/>
              <a:t>3.6.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412039-B3AA-5381-9B79-80A184EF5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93" y="1196276"/>
            <a:ext cx="4859930" cy="4466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2000" b="1" dirty="0"/>
              <a:t>Ráno</a:t>
            </a:r>
            <a:r>
              <a:rPr lang="cs-CZ" sz="2000" dirty="0"/>
              <a:t> - snídaně na hotelu </a:t>
            </a:r>
            <a:endParaRPr lang="cs-CZ"/>
          </a:p>
          <a:p>
            <a:pPr marL="0" indent="0" algn="ctr">
              <a:buNone/>
            </a:pPr>
            <a:r>
              <a:rPr lang="cs-CZ" sz="2000" dirty="0"/>
              <a:t>               - </a:t>
            </a:r>
            <a:r>
              <a:rPr lang="cs-CZ" sz="2000" b="1" dirty="0"/>
              <a:t>Adidas arena </a:t>
            </a:r>
            <a:r>
              <a:rPr lang="cs-CZ" sz="2000" dirty="0"/>
              <a:t>– domov Paris basketball, Olympijské hry </a:t>
            </a:r>
          </a:p>
          <a:p>
            <a:pPr marL="457200" indent="-457200" algn="ctr"/>
            <a:r>
              <a:rPr lang="cs-CZ" sz="2000" b="1" err="1"/>
              <a:t>Odpolene</a:t>
            </a:r>
            <a:r>
              <a:rPr lang="cs-CZ" sz="2000" b="1" dirty="0"/>
              <a:t> </a:t>
            </a:r>
            <a:r>
              <a:rPr lang="cs-CZ" sz="2000" dirty="0"/>
              <a:t>-</a:t>
            </a:r>
            <a:r>
              <a:rPr lang="cs-CZ" sz="2000" b="1" dirty="0"/>
              <a:t> </a:t>
            </a:r>
            <a:r>
              <a:rPr lang="cs-CZ" sz="2000" b="1" dirty="0">
                <a:ea typeface="+mn-lt"/>
                <a:cs typeface="+mn-lt"/>
              </a:rPr>
              <a:t>bazilika </a:t>
            </a:r>
            <a:r>
              <a:rPr lang="cs-CZ" sz="2000" b="1" err="1">
                <a:ea typeface="+mn-lt"/>
                <a:cs typeface="+mn-lt"/>
              </a:rPr>
              <a:t>Sacré-cœur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dirty="0">
                <a:ea typeface="+mn-lt"/>
                <a:cs typeface="+mn-lt"/>
              </a:rPr>
              <a:t>- římskokatolický farní kostel (neúspěchy prusko-francouzská </a:t>
            </a:r>
            <a:r>
              <a:rPr lang="cs-CZ" sz="2000" err="1">
                <a:ea typeface="+mn-lt"/>
                <a:cs typeface="+mn-lt"/>
              </a:rPr>
              <a:t>válka,základ</a:t>
            </a:r>
            <a:r>
              <a:rPr lang="cs-CZ" sz="2000" dirty="0">
                <a:ea typeface="+mn-lt"/>
                <a:cs typeface="+mn-lt"/>
              </a:rPr>
              <a:t>. kámen 1875 bohoslužby 1919, románsky sloh, zasvěcena Nejsvětějšímu srdci </a:t>
            </a:r>
            <a:r>
              <a:rPr lang="cs-CZ" sz="2000" err="1">
                <a:ea typeface="+mn-lt"/>
                <a:cs typeface="+mn-lt"/>
              </a:rPr>
              <a:t>Ježísovy</a:t>
            </a:r>
            <a:r>
              <a:rPr lang="cs-CZ" sz="2000" dirty="0">
                <a:ea typeface="+mn-lt"/>
                <a:cs typeface="+mn-lt"/>
              </a:rPr>
              <a:t>)</a:t>
            </a:r>
          </a:p>
          <a:p>
            <a:pPr marL="0" indent="0" algn="ctr">
              <a:buNone/>
            </a:pPr>
            <a:r>
              <a:rPr lang="cs-CZ" sz="2000" dirty="0">
                <a:ea typeface="+mn-lt"/>
                <a:cs typeface="+mn-lt"/>
              </a:rPr>
              <a:t>       - restaurace </a:t>
            </a:r>
            <a:r>
              <a:rPr lang="cs-CZ" sz="2000" b="1" err="1">
                <a:ea typeface="+mn-lt"/>
                <a:cs typeface="+mn-lt"/>
              </a:rPr>
              <a:t>Le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err="1">
                <a:ea typeface="+mn-lt"/>
                <a:cs typeface="+mn-lt"/>
              </a:rPr>
              <a:t>Lamarck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i="1" dirty="0">
                <a:ea typeface="+mn-lt"/>
                <a:cs typeface="+mn-lt"/>
              </a:rPr>
              <a:t>( 25euro/os.)</a:t>
            </a:r>
          </a:p>
          <a:p>
            <a:pPr marL="457200" indent="-457200" algn="ctr"/>
            <a:r>
              <a:rPr lang="cs-CZ" sz="2000" b="1" dirty="0">
                <a:ea typeface="+mn-lt"/>
                <a:cs typeface="+mn-lt"/>
              </a:rPr>
              <a:t>Zahrada, Square Louise </a:t>
            </a:r>
            <a:r>
              <a:rPr lang="cs-CZ" sz="2000" b="1" err="1">
                <a:ea typeface="+mn-lt"/>
                <a:cs typeface="+mn-lt"/>
              </a:rPr>
              <a:t>MIchel</a:t>
            </a:r>
            <a:r>
              <a:rPr lang="cs-CZ" sz="2000" b="1" dirty="0">
                <a:ea typeface="+mn-lt"/>
                <a:cs typeface="+mn-lt"/>
              </a:rPr>
              <a:t> </a:t>
            </a:r>
          </a:p>
        </p:txBody>
      </p:sp>
      <p:pic>
        <p:nvPicPr>
          <p:cNvPr id="6" name="Obrázek 5" descr="Bazilika Sacré-Cœur (Kostel) • Mapy.cz">
            <a:extLst>
              <a:ext uri="{FF2B5EF4-FFF2-40B4-BE49-F238E27FC236}">
                <a16:creationId xmlns:a16="http://schemas.microsoft.com/office/drawing/2014/main" id="{938C5C6D-D352-E540-DCCF-3DE0A66DD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79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Obrázek 3" descr="The arena - Paris Basketball">
            <a:extLst>
              <a:ext uri="{FF2B5EF4-FFF2-40B4-BE49-F238E27FC236}">
                <a16:creationId xmlns:a16="http://schemas.microsoft.com/office/drawing/2014/main" id="{7E36B579-B24A-0602-D2E5-07F0F3FA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637" b="594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2235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0385C-7423-2693-3764-1B000600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69" y="-479346"/>
            <a:ext cx="6125964" cy="1906863"/>
          </a:xfrm>
        </p:spPr>
        <p:txBody>
          <a:bodyPr anchor="b">
            <a:normAutofit/>
          </a:bodyPr>
          <a:lstStyle/>
          <a:p>
            <a:r>
              <a:rPr lang="cs-CZ" dirty="0"/>
              <a:t>4.6.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49A447-13D7-303C-CF3C-36688EFB9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59" y="1711889"/>
            <a:ext cx="4599710" cy="44650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/>
              <a:t>Ráno </a:t>
            </a:r>
            <a:r>
              <a:rPr lang="cs-CZ" sz="2000" dirty="0"/>
              <a:t>- snídaně na hotelu </a:t>
            </a:r>
          </a:p>
          <a:p>
            <a:pPr marL="0" indent="0">
              <a:buNone/>
            </a:pPr>
            <a:r>
              <a:rPr lang="cs-CZ" sz="2000" dirty="0"/>
              <a:t>               - </a:t>
            </a:r>
            <a:r>
              <a:rPr lang="cs-CZ" sz="2000" b="1" dirty="0"/>
              <a:t>Louvre </a:t>
            </a:r>
            <a:r>
              <a:rPr lang="cs-CZ" sz="2000" dirty="0"/>
              <a:t>– muzeum </a:t>
            </a:r>
            <a:r>
              <a:rPr lang="cs-CZ" sz="2000" dirty="0" err="1"/>
              <a:t>uměmí</a:t>
            </a:r>
            <a:r>
              <a:rPr lang="cs-CZ" sz="2000" dirty="0"/>
              <a:t> - </a:t>
            </a:r>
            <a:r>
              <a:rPr lang="cs-CZ" sz="2000" b="1" dirty="0"/>
              <a:t>Mona Lisa</a:t>
            </a:r>
            <a:r>
              <a:rPr lang="cs-CZ" sz="2000" dirty="0"/>
              <a:t> </a:t>
            </a:r>
            <a:r>
              <a:rPr lang="cs-CZ" sz="2000" i="1" dirty="0"/>
              <a:t>(17euro/os.)</a:t>
            </a:r>
            <a:r>
              <a:rPr lang="cs-CZ" sz="2000" dirty="0"/>
              <a:t> 1793 - sídlo francouzských králů</a:t>
            </a:r>
          </a:p>
          <a:p>
            <a:pPr marL="457200" indent="-457200"/>
            <a:r>
              <a:rPr lang="cs-CZ" sz="2000" b="1" dirty="0"/>
              <a:t>Poledne</a:t>
            </a:r>
            <a:r>
              <a:rPr lang="cs-CZ" sz="2000" dirty="0"/>
              <a:t> - </a:t>
            </a:r>
            <a:r>
              <a:rPr lang="cs-CZ" sz="2000" err="1"/>
              <a:t>palačinkárna</a:t>
            </a:r>
            <a:r>
              <a:rPr lang="cs-CZ" sz="2000" dirty="0"/>
              <a:t> </a:t>
            </a:r>
            <a:r>
              <a:rPr lang="cs-CZ" sz="2000" err="1"/>
              <a:t>Creperie</a:t>
            </a:r>
            <a:r>
              <a:rPr lang="cs-CZ" sz="2000" dirty="0"/>
              <a:t> </a:t>
            </a:r>
            <a:r>
              <a:rPr lang="cs-CZ" sz="2000" err="1"/>
              <a:t>Parisienne</a:t>
            </a:r>
            <a:r>
              <a:rPr lang="cs-CZ" sz="2000" dirty="0"/>
              <a:t> Paris </a:t>
            </a:r>
            <a:r>
              <a:rPr lang="cs-CZ" sz="2000" i="1" dirty="0"/>
              <a:t>(10 euro/os.)</a:t>
            </a:r>
          </a:p>
          <a:p>
            <a:pPr marL="0" indent="0">
              <a:buNone/>
            </a:pPr>
            <a:r>
              <a:rPr lang="cs-CZ" sz="2000" dirty="0"/>
              <a:t>                        -  Katedrála </a:t>
            </a:r>
            <a:r>
              <a:rPr lang="cs-CZ" sz="2000" b="1" dirty="0"/>
              <a:t>Notre-Dame</a:t>
            </a:r>
            <a:r>
              <a:rPr lang="cs-CZ" sz="2000" dirty="0"/>
              <a:t> (Naší paní), (1163-1345, Gotika, jedna z největších vůbec, 2019 požár) </a:t>
            </a:r>
            <a:r>
              <a:rPr lang="cs-CZ" sz="2000" i="1" dirty="0"/>
              <a:t>(0 euro)</a:t>
            </a:r>
          </a:p>
          <a:p>
            <a:pPr marL="457200" indent="-457200"/>
            <a:r>
              <a:rPr lang="cs-CZ" sz="2000" b="1" dirty="0"/>
              <a:t>Večer</a:t>
            </a:r>
            <a:r>
              <a:rPr lang="cs-CZ" sz="2000" dirty="0"/>
              <a:t> - Lucemburské zahrady (majestátnost) </a:t>
            </a:r>
            <a:r>
              <a:rPr lang="cs-CZ" sz="2000" i="1" dirty="0"/>
              <a:t>(0 euro)</a:t>
            </a:r>
          </a:p>
          <a:p>
            <a:pPr marL="0" indent="0">
              <a:buNone/>
            </a:pPr>
            <a:r>
              <a:rPr lang="cs-CZ" sz="2000" dirty="0"/>
              <a:t>                   - večeře - </a:t>
            </a:r>
            <a:r>
              <a:rPr lang="cs-CZ" sz="2000" err="1"/>
              <a:t>Harper's</a:t>
            </a:r>
            <a:r>
              <a:rPr lang="cs-CZ" sz="2000" dirty="0"/>
              <a:t> Paris (tradiční </a:t>
            </a:r>
            <a:r>
              <a:rPr lang="cs-CZ" sz="2000" err="1"/>
              <a:t>francouzká</a:t>
            </a:r>
            <a:r>
              <a:rPr lang="cs-CZ" sz="2000" dirty="0"/>
              <a:t>)</a:t>
            </a:r>
            <a:r>
              <a:rPr lang="cs-CZ" sz="2000" i="1" dirty="0"/>
              <a:t> (20 euro/os.)</a:t>
            </a:r>
          </a:p>
        </p:txBody>
      </p:sp>
      <p:pic>
        <p:nvPicPr>
          <p:cNvPr id="5" name="Obrázek 4" descr="Notre-Dame de Paris - Wikipedia">
            <a:extLst>
              <a:ext uri="{FF2B5EF4-FFF2-40B4-BE49-F238E27FC236}">
                <a16:creationId xmlns:a16="http://schemas.microsoft.com/office/drawing/2014/main" id="{AC5F267C-3113-382F-275B-BE3A3C9F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7" r="15539" b="-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Obrázek 3" descr="Mona Lisa – Wikipedie">
            <a:extLst>
              <a:ext uri="{FF2B5EF4-FFF2-40B4-BE49-F238E27FC236}">
                <a16:creationId xmlns:a16="http://schemas.microsoft.com/office/drawing/2014/main" id="{FDFA5FB5-054B-9323-ED7D-C17508362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32497"/>
          <a:stretch/>
        </p:blipFill>
        <p:spPr>
          <a:xfrm>
            <a:off x="5368588" y="2081918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Obrázek 5" descr="Lucemburské zahrady v Paříži">
            <a:extLst>
              <a:ext uri="{FF2B5EF4-FFF2-40B4-BE49-F238E27FC236}">
                <a16:creationId xmlns:a16="http://schemas.microsoft.com/office/drawing/2014/main" id="{7C027703-3AD3-864C-89CC-1DC9748891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70" b="-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40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ortalVTI">
  <a:themeElements>
    <a:clrScheme name="AnalogousFromLightSeed_2SEEDS">
      <a:dk1>
        <a:srgbClr val="000000"/>
      </a:dk1>
      <a:lt1>
        <a:srgbClr val="FFFFFF"/>
      </a:lt1>
      <a:dk2>
        <a:srgbClr val="412428"/>
      </a:dk2>
      <a:lt2>
        <a:srgbClr val="E2E5E8"/>
      </a:lt2>
      <a:accent1>
        <a:srgbClr val="E08F29"/>
      </a:accent1>
      <a:accent2>
        <a:srgbClr val="EC8170"/>
      </a:accent2>
      <a:accent3>
        <a:srgbClr val="A8A650"/>
      </a:accent3>
      <a:accent4>
        <a:srgbClr val="33AFBC"/>
      </a:accent4>
      <a:accent5>
        <a:srgbClr val="65A7EB"/>
      </a:accent5>
      <a:accent6>
        <a:srgbClr val="505CE8"/>
      </a:accent6>
      <a:hlink>
        <a:srgbClr val="6383AB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PortalVTI</vt:lpstr>
      <vt:lpstr>Paříž</vt:lpstr>
      <vt:lpstr>Letenky tam a zpět</vt:lpstr>
      <vt:lpstr>Ubytování pro 2 osoby  Hotel ibis BUDGET PARIS DE MONTMARTRE</vt:lpstr>
      <vt:lpstr>MĚNA DANÉ ZEMĚ A KURZ</vt:lpstr>
      <vt:lpstr>Plán výletu</vt:lpstr>
      <vt:lpstr>1.6.</vt:lpstr>
      <vt:lpstr>2.6.</vt:lpstr>
      <vt:lpstr>3.6.</vt:lpstr>
      <vt:lpstr>4.6.</vt:lpstr>
      <vt:lpstr>5.6.</vt:lpstr>
      <vt:lpstr>Cestovní pojištění</vt:lpstr>
      <vt:lpstr>Součet nákladů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484</cp:revision>
  <dcterms:created xsi:type="dcterms:W3CDTF">2024-10-22T12:04:35Z</dcterms:created>
  <dcterms:modified xsi:type="dcterms:W3CDTF">2025-01-10T10:10:37Z</dcterms:modified>
</cp:coreProperties>
</file>